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4"/>
  </p:sldMasterIdLst>
  <p:notesMasterIdLst>
    <p:notesMasterId r:id="rId21"/>
  </p:notesMasterIdLst>
  <p:sldIdLst>
    <p:sldId id="256" r:id="rId5"/>
    <p:sldId id="257" r:id="rId6"/>
    <p:sldId id="258" r:id="rId7"/>
    <p:sldId id="259" r:id="rId8"/>
    <p:sldId id="260" r:id="rId9"/>
    <p:sldId id="266" r:id="rId10"/>
    <p:sldId id="270" r:id="rId11"/>
    <p:sldId id="271" r:id="rId12"/>
    <p:sldId id="272" r:id="rId13"/>
    <p:sldId id="273" r:id="rId14"/>
    <p:sldId id="269" r:id="rId15"/>
    <p:sldId id="262" r:id="rId16"/>
    <p:sldId id="268" r:id="rId17"/>
    <p:sldId id="265" r:id="rId18"/>
    <p:sldId id="263" r:id="rId19"/>
    <p:sldId id="26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F21D77-1165-4922-844D-2E686BAC9FA0}" type="datetimeFigureOut">
              <a:rPr lang="en-US"/>
              <a:t>10/19/2016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77384F-A215-4FFC-96A2-FBA5E8C4B29C}" type="slidenum">
              <a:rPr lang="en-US"/>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t>1</a:t>
            </a:fld>
            <a:endParaRPr lang="en-US"/>
          </a:p>
        </p:txBody>
      </p:sp>
    </p:spTree>
    <p:extLst>
      <p:ext uri="{BB962C8B-B14F-4D97-AF65-F5344CB8AC3E}">
        <p14:creationId xmlns:p14="http://schemas.microsoft.com/office/powerpoint/2010/main" val="1163451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t>16</a:t>
            </a:fld>
            <a:endParaRPr lang="en-US"/>
          </a:p>
        </p:txBody>
      </p:sp>
    </p:spTree>
    <p:extLst>
      <p:ext uri="{BB962C8B-B14F-4D97-AF65-F5344CB8AC3E}">
        <p14:creationId xmlns:p14="http://schemas.microsoft.com/office/powerpoint/2010/main" val="220737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t>2</a:t>
            </a:fld>
            <a:endParaRPr lang="en-US"/>
          </a:p>
        </p:txBody>
      </p:sp>
    </p:spTree>
    <p:extLst>
      <p:ext uri="{BB962C8B-B14F-4D97-AF65-F5344CB8AC3E}">
        <p14:creationId xmlns:p14="http://schemas.microsoft.com/office/powerpoint/2010/main" val="1270539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t>3</a:t>
            </a:fld>
            <a:endParaRPr lang="en-US"/>
          </a:p>
        </p:txBody>
      </p:sp>
    </p:spTree>
    <p:extLst>
      <p:ext uri="{BB962C8B-B14F-4D97-AF65-F5344CB8AC3E}">
        <p14:creationId xmlns:p14="http://schemas.microsoft.com/office/powerpoint/2010/main" val="4209917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t>4</a:t>
            </a:fld>
            <a:endParaRPr lang="en-US"/>
          </a:p>
        </p:txBody>
      </p:sp>
    </p:spTree>
    <p:extLst>
      <p:ext uri="{BB962C8B-B14F-4D97-AF65-F5344CB8AC3E}">
        <p14:creationId xmlns:p14="http://schemas.microsoft.com/office/powerpoint/2010/main" val="796440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t>5</a:t>
            </a:fld>
            <a:endParaRPr lang="en-US"/>
          </a:p>
        </p:txBody>
      </p:sp>
    </p:spTree>
    <p:extLst>
      <p:ext uri="{BB962C8B-B14F-4D97-AF65-F5344CB8AC3E}">
        <p14:creationId xmlns:p14="http://schemas.microsoft.com/office/powerpoint/2010/main" val="1146332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t>6</a:t>
            </a:fld>
            <a:endParaRPr lang="en-US"/>
          </a:p>
        </p:txBody>
      </p:sp>
    </p:spTree>
    <p:extLst>
      <p:ext uri="{BB962C8B-B14F-4D97-AF65-F5344CB8AC3E}">
        <p14:creationId xmlns:p14="http://schemas.microsoft.com/office/powerpoint/2010/main" val="1381972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t>12</a:t>
            </a:fld>
            <a:endParaRPr lang="en-US"/>
          </a:p>
        </p:txBody>
      </p:sp>
    </p:spTree>
    <p:extLst>
      <p:ext uri="{BB962C8B-B14F-4D97-AF65-F5344CB8AC3E}">
        <p14:creationId xmlns:p14="http://schemas.microsoft.com/office/powerpoint/2010/main" val="2660939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t>14</a:t>
            </a:fld>
            <a:endParaRPr lang="en-US"/>
          </a:p>
        </p:txBody>
      </p:sp>
    </p:spTree>
    <p:extLst>
      <p:ext uri="{BB962C8B-B14F-4D97-AF65-F5344CB8AC3E}">
        <p14:creationId xmlns:p14="http://schemas.microsoft.com/office/powerpoint/2010/main" val="11108140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777384F-A215-4FFC-96A2-FBA5E8C4B29C}" type="slidenum">
              <a:rPr lang="en-US"/>
              <a:t>15</a:t>
            </a:fld>
            <a:endParaRPr lang="en-US"/>
          </a:p>
        </p:txBody>
      </p:sp>
    </p:spTree>
    <p:extLst>
      <p:ext uri="{BB962C8B-B14F-4D97-AF65-F5344CB8AC3E}">
        <p14:creationId xmlns:p14="http://schemas.microsoft.com/office/powerpoint/2010/main" val="4029453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1438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8808092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286937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6254566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001483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46CE7D5-CF57-46EF-B807-FDD0502418D4}" type="datetimeFigureOut">
              <a:rPr lang="en-US" smtClean="0"/>
              <a:t>10/19/2016</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3005169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46CE7D5-CF57-46EF-B807-FDD0502418D4}" type="datetimeFigureOut">
              <a:rPr lang="en-US" smtClean="0"/>
              <a:t>10/19/2016</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801731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221896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7035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358906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0951109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10/19/2016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305137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10/19/2016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68792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46CE7D5-CF57-46EF-B807-FDD0502418D4}" type="datetimeFigureOut">
              <a:rPr lang="en-US" smtClean="0"/>
              <a:t>10/19/2016</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973822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46CE7D5-CF57-46EF-B807-FDD0502418D4}" type="datetimeFigureOut">
              <a:rPr lang="en-US" smtClean="0"/>
              <a:t>10/19/2016</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7065030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846CE7D5-CF57-46EF-B807-FDD0502418D4}" type="datetimeFigureOut">
              <a:rPr lang="en-US" smtClean="0"/>
              <a:t>10/19/2016</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502943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81639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46CE7D5-CF57-46EF-B807-FDD0502418D4}" type="datetimeFigureOut">
              <a:rPr lang="en-US" smtClean="0"/>
              <a:t>10/19/2016</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291731241"/>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2.png"/><Relationship Id="rId7"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17.jpeg"/></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XCGmRNnAHcM&amp;feature=youtu.be"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mud.co.uk/richard/hcds.htm"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30315" y="1447800"/>
            <a:ext cx="10931370" cy="1206623"/>
          </a:xfrm>
        </p:spPr>
        <p:txBody>
          <a:bodyPr/>
          <a:lstStyle/>
          <a:p>
            <a:r>
              <a:rPr lang="EN-US" dirty="0"/>
              <a:t>L6 Group 6: Ice-Breaker</a:t>
            </a:r>
            <a:endParaRPr lang="en-US" dirty="0"/>
          </a:p>
        </p:txBody>
      </p:sp>
      <p:sp>
        <p:nvSpPr>
          <p:cNvPr id="3" name="Subtitle 2"/>
          <p:cNvSpPr>
            <a:spLocks noGrp="1"/>
          </p:cNvSpPr>
          <p:nvPr>
            <p:ph type="subTitle" idx="1"/>
          </p:nvPr>
        </p:nvSpPr>
        <p:spPr>
          <a:xfrm>
            <a:off x="1524000" y="3602038"/>
            <a:ext cx="9144000" cy="1863848"/>
          </a:xfrm>
        </p:spPr>
        <p:txBody>
          <a:bodyPr vert="horz" lIns="91440" tIns="45720" rIns="91440" bIns="45720" rtlCol="0" anchor="t">
            <a:normAutofit/>
          </a:bodyPr>
          <a:lstStyle/>
          <a:p>
            <a:r>
              <a:rPr lang="EN-US"/>
              <a:t>Samuel Cook</a:t>
            </a:r>
            <a:endParaRPr lang="en-US"/>
          </a:p>
          <a:p>
            <a:r>
              <a:rPr lang="EN-US"/>
              <a:t>Anthony </a:t>
            </a:r>
            <a:r>
              <a:rPr lang="EN-US" err="1"/>
              <a:t>Brame</a:t>
            </a:r>
            <a:endParaRPr lang="en-US" err="1"/>
          </a:p>
          <a:p>
            <a:r>
              <a:rPr lang="EN-US"/>
              <a:t>Robert Yearling</a:t>
            </a:r>
            <a:endParaRPr lang="en-US"/>
          </a:p>
          <a:p>
            <a:r>
              <a:rPr lang="EN-US"/>
              <a:t>William Terry</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71849" y="0"/>
            <a:ext cx="4848301" cy="6858000"/>
          </a:xfrm>
          <a:prstGeom prst="rect">
            <a:avLst/>
          </a:prstGeom>
        </p:spPr>
      </p:pic>
    </p:spTree>
    <p:extLst>
      <p:ext uri="{BB962C8B-B14F-4D97-AF65-F5344CB8AC3E}">
        <p14:creationId xmlns:p14="http://schemas.microsoft.com/office/powerpoint/2010/main" val="4283977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ln>
            <a:noFill/>
          </a:ln>
          <a:effectLst/>
        </p:spPr>
      </p:sp>
      <p:pic>
        <p:nvPicPr>
          <p:cNvPr id="8" name="Picture 7"/>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9" name="Picture 8"/>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0" name="Oval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1" name="Picture 10"/>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2" name="Picture 11"/>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 name="Picture 2"/>
          <p:cNvPicPr>
            <a:picLocks noChangeAspect="1"/>
          </p:cNvPicPr>
          <p:nvPr/>
        </p:nvPicPr>
        <p:blipFill rotWithShape="1">
          <a:blip r:embed="rId7" cstate="print">
            <a:extLst>
              <a:ext uri="{28A0092B-C50C-407E-A947-70E740481C1C}">
                <a14:useLocalDpi xmlns:a14="http://schemas.microsoft.com/office/drawing/2010/main" val="0"/>
              </a:ext>
            </a:extLst>
          </a:blip>
          <a:srcRect l="27736" t="-1" r="35633" b="-1"/>
          <a:stretch/>
        </p:blipFill>
        <p:spPr>
          <a:xfrm>
            <a:off x="4051727" y="0"/>
            <a:ext cx="4051579" cy="6857528"/>
          </a:xfrm>
          <a:prstGeom prst="rect">
            <a:avLst/>
          </a:prstGeom>
        </p:spPr>
      </p:pic>
      <p:pic>
        <p:nvPicPr>
          <p:cNvPr id="5" name="Picture 4"/>
          <p:cNvPicPr>
            <a:picLocks noChangeAspect="1"/>
          </p:cNvPicPr>
          <p:nvPr/>
        </p:nvPicPr>
        <p:blipFill rotWithShape="1">
          <a:blip r:embed="rId8" cstate="print">
            <a:extLst>
              <a:ext uri="{28A0092B-C50C-407E-A947-70E740481C1C}">
                <a14:useLocalDpi xmlns:a14="http://schemas.microsoft.com/office/drawing/2010/main" val="0"/>
              </a:ext>
            </a:extLst>
          </a:blip>
          <a:srcRect l="13465" r="12967" b="3"/>
          <a:stretch/>
        </p:blipFill>
        <p:spPr>
          <a:xfrm>
            <a:off x="8123381" y="10"/>
            <a:ext cx="4068619" cy="3428758"/>
          </a:xfrm>
          <a:prstGeom prst="rect">
            <a:avLst/>
          </a:prstGeom>
        </p:spPr>
      </p:pic>
      <p:pic>
        <p:nvPicPr>
          <p:cNvPr id="4" name="Picture 3"/>
          <p:cNvPicPr>
            <a:picLocks noChangeAspect="1"/>
          </p:cNvPicPr>
          <p:nvPr/>
        </p:nvPicPr>
        <p:blipFill rotWithShape="1">
          <a:blip r:embed="rId9" cstate="print">
            <a:extLst>
              <a:ext uri="{28A0092B-C50C-407E-A947-70E740481C1C}">
                <a14:useLocalDpi xmlns:a14="http://schemas.microsoft.com/office/drawing/2010/main" val="0"/>
              </a:ext>
            </a:extLst>
          </a:blip>
          <a:srcRect l="13113" r="13452" b="2"/>
          <a:stretch/>
        </p:blipFill>
        <p:spPr>
          <a:xfrm>
            <a:off x="8130753" y="3428768"/>
            <a:ext cx="4061247" cy="3428770"/>
          </a:xfrm>
          <a:prstGeom prst="rect">
            <a:avLst/>
          </a:prstGeom>
        </p:spPr>
      </p:pic>
      <p:sp>
        <p:nvSpPr>
          <p:cNvPr id="14" name="Rectangl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cxnSp>
        <p:nvCxnSpPr>
          <p:cNvPr id="15" name="Straight Connector 14"/>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67" y="0"/>
            <a:ext cx="0" cy="685800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3381" y="3428768"/>
            <a:ext cx="4068619"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51261" y="1447800"/>
            <a:ext cx="2779325" cy="3329581"/>
          </a:xfrm>
        </p:spPr>
        <p:txBody>
          <a:bodyPr vert="horz" lIns="91440" tIns="45720" rIns="91440" bIns="45720" rtlCol="0" anchor="b">
            <a:normAutofit/>
          </a:bodyPr>
          <a:lstStyle/>
          <a:p>
            <a:r>
              <a:rPr lang="en-US" sz="4800"/>
              <a:t>Renders</a:t>
            </a:r>
          </a:p>
        </p:txBody>
      </p:sp>
    </p:spTree>
    <p:extLst>
      <p:ext uri="{BB962C8B-B14F-4D97-AF65-F5344CB8AC3E}">
        <p14:creationId xmlns:p14="http://schemas.microsoft.com/office/powerpoint/2010/main" val="4233117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Mechanics in order of introduction.</a:t>
            </a:r>
            <a:endParaRPr lang="en-US"/>
          </a:p>
        </p:txBody>
      </p:sp>
      <p:sp>
        <p:nvSpPr>
          <p:cNvPr id="3" name="Content Placeholder 2"/>
          <p:cNvSpPr>
            <a:spLocks noGrp="1"/>
          </p:cNvSpPr>
          <p:nvPr>
            <p:ph idx="1"/>
          </p:nvPr>
        </p:nvSpPr>
        <p:spPr/>
        <p:txBody>
          <a:bodyPr vert="horz" lIns="91440" tIns="45720" rIns="91440" bIns="45720" rtlCol="0" anchor="t">
            <a:normAutofit fontScale="92500" lnSpcReduction="20000"/>
          </a:bodyPr>
          <a:lstStyle/>
          <a:p>
            <a:r>
              <a:rPr lang="EN-US" dirty="0"/>
              <a:t>Hiding in storage rooms.</a:t>
            </a:r>
            <a:endParaRPr lang="en-US" dirty="0"/>
          </a:p>
          <a:p>
            <a:endParaRPr lang="en-US" dirty="0"/>
          </a:p>
          <a:p>
            <a:r>
              <a:rPr lang="EN-US" dirty="0"/>
              <a:t>Stiff door.</a:t>
            </a:r>
            <a:endParaRPr lang="en-US" dirty="0"/>
          </a:p>
          <a:p>
            <a:endParaRPr lang="en-US" dirty="0"/>
          </a:p>
          <a:p>
            <a:r>
              <a:rPr lang="EN-US" dirty="0"/>
              <a:t>Noise indication for enemy approach.</a:t>
            </a:r>
            <a:endParaRPr lang="en-US" dirty="0"/>
          </a:p>
          <a:p>
            <a:endParaRPr lang="en-US" dirty="0"/>
          </a:p>
          <a:p>
            <a:r>
              <a:rPr lang="EN-US" dirty="0"/>
              <a:t>Scamper view lock.</a:t>
            </a:r>
            <a:endParaRPr lang="en-US" dirty="0"/>
          </a:p>
          <a:p>
            <a:endParaRPr lang="en-US" dirty="0"/>
          </a:p>
          <a:p>
            <a:r>
              <a:rPr lang="EN-US" dirty="0"/>
              <a:t>Sprinter Reduce Movement.</a:t>
            </a:r>
            <a:endParaRPr lang="en-US" dirty="0"/>
          </a:p>
          <a:p>
            <a:pPr marL="0" indent="0" algn="ctr">
              <a:buNone/>
            </a:pPr>
            <a:r>
              <a:rPr lang="EN-US" dirty="0"/>
              <a:t>Scamper Tech demo 1:</a:t>
            </a:r>
            <a:endParaRPr lang="en-US" dirty="0"/>
          </a:p>
          <a:p>
            <a:r>
              <a:rPr lang="EN-US" dirty="0">
                <a:hlinkClick r:id="rId3"/>
              </a:rPr>
              <a:t>https://www.youtube.com/watch?v=XCGmRNnAHcM&amp;feature=youtu.be</a:t>
            </a:r>
            <a:r>
              <a:rPr lang="EN-US" dirty="0"/>
              <a:t> </a:t>
            </a:r>
          </a:p>
        </p:txBody>
      </p:sp>
    </p:spTree>
    <p:extLst>
      <p:ext uri="{BB962C8B-B14F-4D97-AF65-F5344CB8AC3E}">
        <p14:creationId xmlns:p14="http://schemas.microsoft.com/office/powerpoint/2010/main" val="33723749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Scamper Tech Demo.</a:t>
            </a:r>
          </a:p>
        </p:txBody>
      </p:sp>
      <p:pic>
        <p:nvPicPr>
          <p:cNvPr id="4" name="Scamper Tech Test 2">
            <a:hlinkClick r:id="" action="ppaction://media"/>
          </p:cNvPr>
          <p:cNvPicPr>
            <a:picLocks noGrp="1" noChangeAspect="1"/>
          </p:cNvPicPr>
          <p:nvPr>
            <p:ph idx="1"/>
            <a:videoFile r:link="rId1"/>
            <p:extLst>
              <p:ext uri="{DAA4B4D4-6D71-4841-9C94-3DE7FCFB9230}">
                <p14:media xmlns:p14="http://schemas.microsoft.com/office/powerpoint/2010/main" r:embed="rId2">
                  <p14:trim st="8693"/>
                </p14:media>
              </p:ext>
            </p:extLst>
          </p:nvPr>
        </p:nvPicPr>
        <p:blipFill>
          <a:blip r:embed="rId4"/>
          <a:stretch>
            <a:fillRect/>
          </a:stretch>
        </p:blipFill>
        <p:spPr>
          <a:xfrm>
            <a:off x="1847850" y="2052638"/>
            <a:ext cx="7458075" cy="4195762"/>
          </a:xfrm>
        </p:spPr>
      </p:pic>
    </p:spTree>
    <p:extLst>
      <p:ext uri="{BB962C8B-B14F-4D97-AF65-F5344CB8AC3E}">
        <p14:creationId xmlns:p14="http://schemas.microsoft.com/office/powerpoint/2010/main" val="398733352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17" y="102637"/>
            <a:ext cx="10515600" cy="830424"/>
          </a:xfrm>
        </p:spPr>
        <p:txBody>
          <a:bodyPr/>
          <a:lstStyle/>
          <a:p>
            <a:r>
              <a:rPr lang="EN-US" dirty="0"/>
              <a:t>(Addressing the brief)</a:t>
            </a:r>
            <a:endParaRPr lang="en-US" dirty="0"/>
          </a:p>
        </p:txBody>
      </p:sp>
      <p:sp>
        <p:nvSpPr>
          <p:cNvPr id="3" name="Content Placeholder 2"/>
          <p:cNvSpPr>
            <a:spLocks noGrp="1"/>
          </p:cNvSpPr>
          <p:nvPr>
            <p:ph idx="1"/>
          </p:nvPr>
        </p:nvSpPr>
        <p:spPr>
          <a:xfrm>
            <a:off x="180975" y="1020763"/>
            <a:ext cx="10515600" cy="5533648"/>
          </a:xfrm>
        </p:spPr>
        <p:txBody>
          <a:bodyPr vert="horz" lIns="91440" tIns="45720" rIns="91440" bIns="45720" rtlCol="0" anchor="t">
            <a:normAutofit lnSpcReduction="10000"/>
          </a:bodyPr>
          <a:lstStyle/>
          <a:p>
            <a:r>
              <a:rPr lang="EN-US" dirty="0"/>
              <a:t>Type of fun: Easy fun (exploration), Hard fun (LPM)</a:t>
            </a:r>
            <a:endParaRPr lang="en-US" dirty="0"/>
          </a:p>
          <a:p>
            <a:r>
              <a:rPr lang="EN-US" dirty="0"/>
              <a:t>Narrative focuses: anticipation and foreshadowing</a:t>
            </a:r>
            <a:endParaRPr lang="en-US" dirty="0"/>
          </a:p>
          <a:p>
            <a:r>
              <a:rPr lang="EN-US" dirty="0"/>
              <a:t>Play sessions: we are hoping to have one to two hours play as a session.</a:t>
            </a:r>
            <a:endParaRPr lang="en-US" dirty="0"/>
          </a:p>
          <a:p>
            <a:r>
              <a:rPr lang="EN-US" dirty="0"/>
              <a:t>Platforms: PC, Console?</a:t>
            </a:r>
            <a:endParaRPr lang="en-US" dirty="0"/>
          </a:p>
          <a:p>
            <a:r>
              <a:rPr lang="EN-US" dirty="0"/>
              <a:t>Addressing rewards: New </a:t>
            </a:r>
            <a:r>
              <a:rPr lang="EN-US" dirty="0" err="1"/>
              <a:t>Explorable</a:t>
            </a:r>
            <a:r>
              <a:rPr lang="EN-US" dirty="0"/>
              <a:t> areas, unraveling narrative, features to watch?</a:t>
            </a:r>
            <a:endParaRPr lang="en-US" dirty="0"/>
          </a:p>
          <a:p>
            <a:r>
              <a:rPr lang="EN-US" dirty="0"/>
              <a:t>Roles of rhythm and repetition: Spatial puzzles, Repetition though patterns, audio cues.</a:t>
            </a:r>
            <a:endParaRPr lang="en-US" dirty="0"/>
          </a:p>
          <a:p>
            <a:r>
              <a:rPr lang="EN-US" dirty="0"/>
              <a:t>Failure states to generate meaning and excitement and focus: Moment Enemy over powers the player having instant death, (</a:t>
            </a:r>
            <a:r>
              <a:rPr lang="EN-US" dirty="0" err="1"/>
              <a:t>fiero</a:t>
            </a:r>
            <a:r>
              <a:rPr lang="EN-US" dirty="0"/>
              <a:t>/ Hard fun)</a:t>
            </a:r>
            <a:endParaRPr lang="en-US" dirty="0"/>
          </a:p>
          <a:p>
            <a:r>
              <a:rPr lang="EN-US" dirty="0"/>
              <a:t>How are we immersing the player (by sensory, cognitive and/or narrative immersion techniques: We are using a combination of elements, focusing predominately on narrative immersion.  Lore can be found though out the game and this benefits the explorer player type, and will increase levels of immersion.</a:t>
            </a:r>
            <a:endParaRPr lang="en-US" dirty="0"/>
          </a:p>
          <a:p>
            <a:r>
              <a:rPr lang="EN-US" dirty="0"/>
              <a:t>How do we create empathy in game? Why should we care? A question we still need to answer.</a:t>
            </a:r>
            <a:endParaRPr lang="en-US" dirty="0"/>
          </a:p>
          <a:p>
            <a:endParaRPr lang="en-US" dirty="0"/>
          </a:p>
          <a:p>
            <a:endParaRPr lang="en-US" dirty="0"/>
          </a:p>
        </p:txBody>
      </p:sp>
      <p:sp>
        <p:nvSpPr>
          <p:cNvPr id="4" name="TextBox 3"/>
          <p:cNvSpPr txBox="1"/>
          <p:nvPr/>
        </p:nvSpPr>
        <p:spPr>
          <a:xfrm>
            <a:off x="6468033" y="-571500"/>
            <a:ext cx="6427462" cy="369332"/>
          </a:xfrm>
          <a:prstGeom prst="rect">
            <a:avLst/>
          </a:prstGeom>
        </p:spPr>
        <p:txBody>
          <a:bodyPr rtlCol="0" anchor="t">
            <a:spAutoFit/>
          </a:bodyPr>
          <a:lstStyle/>
          <a:p>
            <a:pPr algn="ctr"/>
            <a:endParaRPr lang="EN-US"/>
          </a:p>
        </p:txBody>
      </p:sp>
    </p:spTree>
    <p:extLst>
      <p:ext uri="{BB962C8B-B14F-4D97-AF65-F5344CB8AC3E}">
        <p14:creationId xmlns:p14="http://schemas.microsoft.com/office/powerpoint/2010/main" val="15761865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Management:</a:t>
            </a:r>
            <a:endParaRPr lang="en-US"/>
          </a:p>
        </p:txBody>
      </p:sp>
      <p:sp>
        <p:nvSpPr>
          <p:cNvPr id="3" name="Content Placeholder 2"/>
          <p:cNvSpPr>
            <a:spLocks noGrp="1"/>
          </p:cNvSpPr>
          <p:nvPr>
            <p:ph idx="1"/>
          </p:nvPr>
        </p:nvSpPr>
        <p:spPr/>
        <p:txBody>
          <a:bodyPr vert="horz" lIns="91440" tIns="45720" rIns="91440" bIns="45720" rtlCol="0" anchor="t">
            <a:normAutofit/>
          </a:bodyPr>
          <a:lstStyle/>
          <a:p>
            <a:r>
              <a:rPr lang="EN-US"/>
              <a:t>Everyone has been present for all meetings.</a:t>
            </a:r>
            <a:endParaRPr lang="en-US"/>
          </a:p>
          <a:p>
            <a:r>
              <a:rPr lang="EN-US"/>
              <a:t>A steady stream of work has been produced.</a:t>
            </a:r>
            <a:endParaRPr lang="en-US"/>
          </a:p>
          <a:p>
            <a:endParaRPr lang="en-US"/>
          </a:p>
          <a:p>
            <a:endParaRPr lang="en-US"/>
          </a:p>
          <a:p>
            <a:endParaRPr lang="en-US"/>
          </a:p>
        </p:txBody>
      </p:sp>
    </p:spTree>
    <p:extLst>
      <p:ext uri="{BB962C8B-B14F-4D97-AF65-F5344CB8AC3E}">
        <p14:creationId xmlns:p14="http://schemas.microsoft.com/office/powerpoint/2010/main" val="4045505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vert="horz" lIns="91440" tIns="45720" rIns="91440" bIns="45720" rtlCol="0" anchor="t">
            <a:normAutofit/>
          </a:bodyPr>
          <a:lstStyle/>
          <a:p>
            <a:pPr marL="0" indent="0" algn="ctr">
              <a:buNone/>
            </a:pPr>
            <a:r>
              <a:rPr lang="EN-US" sz="5400"/>
              <a:t>Thank you for listening , Any Questions?</a:t>
            </a:r>
            <a:endParaRPr lang="en-US" sz="5400"/>
          </a:p>
        </p:txBody>
      </p:sp>
      <p:sp>
        <p:nvSpPr>
          <p:cNvPr id="4" name="TextBox 3"/>
          <p:cNvSpPr txBox="1"/>
          <p:nvPr/>
        </p:nvSpPr>
        <p:spPr>
          <a:xfrm>
            <a:off x="0" y="3581400"/>
            <a:ext cx="11643874" cy="3970318"/>
          </a:xfrm>
          <a:prstGeom prst="rect">
            <a:avLst/>
          </a:prstGeom>
        </p:spPr>
        <p:txBody>
          <a:bodyPr rtlCol="0" anchor="t">
            <a:spAutoFit/>
          </a:bodyPr>
          <a:lstStyle/>
          <a:p>
            <a:pPr algn="ctr"/>
            <a:r>
              <a:rPr lang="EN-US">
                <a:latin typeface="Times New Roman"/>
              </a:rPr>
              <a:t>References</a:t>
            </a:r>
          </a:p>
          <a:p>
            <a:pPr algn="ctr"/>
            <a:r>
              <a:rPr lang="EN-US">
                <a:latin typeface="Times New Roman"/>
              </a:rPr>
              <a:t>Bartle, R. (1996) </a:t>
            </a:r>
            <a:r>
              <a:rPr lang="EN-US" i="1">
                <a:latin typeface="Times New Roman"/>
              </a:rPr>
              <a:t>Richard A. Bartle: Players Who Suit MUDs</a:t>
            </a:r>
            <a:r>
              <a:rPr lang="EN-US">
                <a:latin typeface="Times New Roman"/>
              </a:rPr>
              <a:t>, </a:t>
            </a:r>
            <a:r>
              <a:rPr lang="EN-US" i="1">
                <a:latin typeface="Times New Roman"/>
              </a:rPr>
              <a:t>Mud.co.uk</a:t>
            </a:r>
            <a:r>
              <a:rPr lang="EN-US">
                <a:latin typeface="Times New Roman"/>
              </a:rPr>
              <a:t>. Available at: </a:t>
            </a:r>
            <a:r>
              <a:rPr lang="EN-US">
                <a:latin typeface="Times New Roman"/>
                <a:hlinkClick r:id="rId3"/>
              </a:rPr>
              <a:t>http://mud.co.uk/richard/hcds.htm</a:t>
            </a:r>
            <a:r>
              <a:rPr lang="EN-US">
                <a:latin typeface="Times New Roman"/>
              </a:rPr>
              <a:t> (Accessed: 17 October 2016).</a:t>
            </a:r>
            <a:endParaRPr lang="en-US">
              <a:latin typeface="Times New Roman"/>
            </a:endParaRPr>
          </a:p>
          <a:p>
            <a:pPr algn="ctr"/>
            <a:r>
              <a:rPr lang="EN-US">
                <a:latin typeface="Times New Roman"/>
              </a:rPr>
              <a:t>Phillips, M. and Huntley, C. (2004) </a:t>
            </a:r>
            <a:r>
              <a:rPr lang="EN-US" i="1" err="1">
                <a:latin typeface="Times New Roman"/>
              </a:rPr>
              <a:t>Dramatica</a:t>
            </a:r>
            <a:r>
              <a:rPr lang="EN-US">
                <a:latin typeface="Times New Roman"/>
              </a:rPr>
              <a:t>. Glendale, Calif.: Write Brothers Press.</a:t>
            </a:r>
          </a:p>
          <a:p>
            <a:pPr algn="ctr"/>
            <a:r>
              <a:rPr lang="EN-US">
                <a:latin typeface="Times New Roman"/>
              </a:rPr>
              <a:t>Schell, J. (2008) </a:t>
            </a:r>
            <a:r>
              <a:rPr lang="EN-US" i="1">
                <a:latin typeface="Times New Roman"/>
              </a:rPr>
              <a:t>The art of game design</a:t>
            </a:r>
            <a:r>
              <a:rPr lang="EN-US">
                <a:latin typeface="Times New Roman"/>
              </a:rPr>
              <a:t>. Amsterdam: Elsevier/Morgan Kaufmann.</a:t>
            </a:r>
          </a:p>
          <a:p>
            <a:pPr algn="ctr"/>
            <a:endParaRPr lang="EN-US"/>
          </a:p>
          <a:p>
            <a:pPr algn="ctr"/>
            <a:endParaRPr lang="EN-US"/>
          </a:p>
          <a:p>
            <a:pPr algn="ctr"/>
            <a:endParaRPr lang="en-US"/>
          </a:p>
          <a:p>
            <a:pPr algn="ctr"/>
            <a:endParaRPr lang="EN-US"/>
          </a:p>
          <a:p>
            <a:pPr algn="ctr"/>
            <a:endParaRPr lang="EN-US"/>
          </a:p>
          <a:p>
            <a:pPr algn="ctr"/>
            <a:endParaRPr lang="EN-US"/>
          </a:p>
          <a:p>
            <a:pPr algn="ctr"/>
            <a:endParaRPr lang="EN-US"/>
          </a:p>
          <a:p>
            <a:pPr algn="ctr"/>
            <a:endParaRPr lang="EN-US"/>
          </a:p>
          <a:p>
            <a:pPr algn="ctr"/>
            <a:endParaRPr lang="EN-US"/>
          </a:p>
        </p:txBody>
      </p:sp>
    </p:spTree>
    <p:extLst>
      <p:ext uri="{BB962C8B-B14F-4D97-AF65-F5344CB8AC3E}">
        <p14:creationId xmlns:p14="http://schemas.microsoft.com/office/powerpoint/2010/main" val="2498257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8482165" cy="1136734"/>
          </a:xfrm>
        </p:spPr>
        <p:txBody>
          <a:bodyPr>
            <a:normAutofit/>
          </a:bodyPr>
          <a:lstStyle/>
          <a:p>
            <a:r>
              <a:rPr lang="EN-US" sz="4400"/>
              <a:t>Logline:</a:t>
            </a:r>
            <a:endParaRPr lang="en-US" sz="4400"/>
          </a:p>
        </p:txBody>
      </p:sp>
      <p:sp>
        <p:nvSpPr>
          <p:cNvPr id="4" name="Text Placeholder 3"/>
          <p:cNvSpPr>
            <a:spLocks noGrp="1"/>
          </p:cNvSpPr>
          <p:nvPr>
            <p:ph type="body" sz="half" idx="2"/>
          </p:nvPr>
        </p:nvSpPr>
        <p:spPr>
          <a:xfrm>
            <a:off x="839788" y="2237111"/>
            <a:ext cx="8576758" cy="3631877"/>
          </a:xfrm>
        </p:spPr>
        <p:txBody>
          <a:bodyPr vert="horz" lIns="91440" tIns="45720" rIns="91440" bIns="45720" rtlCol="0" anchor="t">
            <a:normAutofit/>
          </a:bodyPr>
          <a:lstStyle/>
          <a:p>
            <a:r>
              <a:rPr lang="EN-US" sz="2800"/>
              <a:t>Explore an icebreaker ship as Birch Unravelling a dark secret held deep in the belly of the Snow Slicer.</a:t>
            </a:r>
            <a:endParaRPr lang="en-US" sz="2800"/>
          </a:p>
          <a:p>
            <a:endParaRPr lang="en-US" sz="2800"/>
          </a:p>
        </p:txBody>
      </p:sp>
    </p:spTree>
    <p:extLst>
      <p:ext uri="{BB962C8B-B14F-4D97-AF65-F5344CB8AC3E}">
        <p14:creationId xmlns:p14="http://schemas.microsoft.com/office/powerpoint/2010/main" val="3755230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Demographic</a:t>
            </a:r>
            <a:endParaRPr lang="en-US"/>
          </a:p>
        </p:txBody>
      </p:sp>
      <p:sp>
        <p:nvSpPr>
          <p:cNvPr id="3" name="Content Placeholder 2"/>
          <p:cNvSpPr>
            <a:spLocks noGrp="1"/>
          </p:cNvSpPr>
          <p:nvPr>
            <p:ph idx="1"/>
          </p:nvPr>
        </p:nvSpPr>
        <p:spPr/>
        <p:txBody>
          <a:bodyPr vert="horz" lIns="91440" tIns="45720" rIns="91440" bIns="45720" rtlCol="0" anchor="t">
            <a:normAutofit/>
          </a:bodyPr>
          <a:lstStyle/>
          <a:p>
            <a:r>
              <a:rPr lang="EN-US" dirty="0"/>
              <a:t>Gender: Males</a:t>
            </a:r>
            <a:endParaRPr lang="en-US" dirty="0"/>
          </a:p>
          <a:p>
            <a:r>
              <a:rPr lang="EN-US" dirty="0"/>
              <a:t>Age: 18 – 24 (Schell J, 2008)</a:t>
            </a:r>
            <a:endParaRPr lang="en-US" dirty="0"/>
          </a:p>
          <a:p>
            <a:r>
              <a:rPr lang="EN-US" dirty="0"/>
              <a:t>Type of player: Explorer (Bartle R, 1996)</a:t>
            </a:r>
            <a:endParaRPr lang="en-US" dirty="0"/>
          </a:p>
          <a:p>
            <a:r>
              <a:rPr lang="EN-US" dirty="0"/>
              <a:t>Why?: The reason males is due to males like to see Spatial puzzles in games and Schell says "Accordingly, puzzles that involve navigating 3D spaces are often quite intriguing to males, while they can sometimes prove frustrating for females." (Schell J, 2008)</a:t>
            </a:r>
            <a:endParaRPr lang="en-US" dirty="0"/>
          </a:p>
          <a:p>
            <a:pPr marL="0" indent="0">
              <a:buNone/>
            </a:pPr>
            <a:r>
              <a:rPr lang="EN-US" dirty="0"/>
              <a:t>   Age of 18 – 24 due to having "established certain tastes about the kind of play and entertainment they enjoy." (Schell, 2008)</a:t>
            </a:r>
            <a:endParaRPr lang="en-US" dirty="0"/>
          </a:p>
          <a:p>
            <a:pPr marL="0" indent="0">
              <a:buNone/>
            </a:pPr>
            <a:r>
              <a:rPr lang="EN-US" dirty="0"/>
              <a:t>   And "...Explorers are interested in having the game surprise them." (Bartle R, 1996)</a:t>
            </a:r>
            <a:endParaRPr lang="EN-US" dirty="0">
              <a:solidFill>
                <a:srgbClr val="834400"/>
              </a:solidFill>
              <a:latin typeface="Times New Roman"/>
            </a:endParaRPr>
          </a:p>
        </p:txBody>
      </p:sp>
    </p:spTree>
    <p:extLst>
      <p:ext uri="{BB962C8B-B14F-4D97-AF65-F5344CB8AC3E}">
        <p14:creationId xmlns:p14="http://schemas.microsoft.com/office/powerpoint/2010/main" val="1996957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Concept:</a:t>
            </a:r>
            <a:endParaRPr lang="en-US"/>
          </a:p>
        </p:txBody>
      </p:sp>
      <p:sp>
        <p:nvSpPr>
          <p:cNvPr id="3" name="Content Placeholder 2"/>
          <p:cNvSpPr>
            <a:spLocks noGrp="1"/>
          </p:cNvSpPr>
          <p:nvPr>
            <p:ph idx="1"/>
          </p:nvPr>
        </p:nvSpPr>
        <p:spPr/>
        <p:txBody>
          <a:bodyPr vert="horz" lIns="91440" tIns="45720" rIns="91440" bIns="45720" rtlCol="0" anchor="t">
            <a:normAutofit/>
          </a:bodyPr>
          <a:lstStyle/>
          <a:p>
            <a:endParaRPr lang="en-US"/>
          </a:p>
          <a:p>
            <a:r>
              <a:rPr lang="EN-US"/>
              <a:t>Theme: Fantasy Steam punk genre </a:t>
            </a:r>
            <a:endParaRPr lang="en-US"/>
          </a:p>
          <a:p>
            <a:r>
              <a:rPr lang="EN-US"/>
              <a:t>Story: Icebreaker Heading into arctic waters to dispose of an heretical artifact in a deep sea waste site. </a:t>
            </a:r>
            <a:endParaRPr lang="en-US"/>
          </a:p>
          <a:p>
            <a:endParaRPr lang="EN-US"/>
          </a:p>
          <a:p>
            <a:endParaRPr lang="EN-US"/>
          </a:p>
          <a:p>
            <a:pPr marL="0" indent="0">
              <a:buNone/>
            </a:pPr>
            <a:endParaRPr lang="EN-US"/>
          </a:p>
          <a:p>
            <a:pPr marL="0" indent="0">
              <a:buNone/>
            </a:pPr>
            <a:r>
              <a:rPr lang="EN-US"/>
              <a:t>Entertainment though Atmosphere (Horror)</a:t>
            </a:r>
            <a:endParaRPr lang="en-US"/>
          </a:p>
          <a:p>
            <a:pPr marL="0" indent="0">
              <a:buNone/>
            </a:pPr>
            <a:r>
              <a:rPr lang="EN-US"/>
              <a:t>Entertainment though Thrills (Suspense)</a:t>
            </a:r>
          </a:p>
          <a:p>
            <a:pPr marL="0" indent="0">
              <a:buNone/>
            </a:pPr>
            <a:r>
              <a:rPr lang="EN-US"/>
              <a:t>(Phillips and Huntley, 2004)</a:t>
            </a:r>
          </a:p>
        </p:txBody>
      </p:sp>
    </p:spTree>
    <p:extLst>
      <p:ext uri="{BB962C8B-B14F-4D97-AF65-F5344CB8AC3E}">
        <p14:creationId xmlns:p14="http://schemas.microsoft.com/office/powerpoint/2010/main" val="1747167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Unique Selling Points</a:t>
            </a:r>
            <a:endParaRPr lang="en-US"/>
          </a:p>
        </p:txBody>
      </p:sp>
      <p:sp>
        <p:nvSpPr>
          <p:cNvPr id="3" name="Content Placeholder 2"/>
          <p:cNvSpPr>
            <a:spLocks noGrp="1"/>
          </p:cNvSpPr>
          <p:nvPr>
            <p:ph idx="1"/>
          </p:nvPr>
        </p:nvSpPr>
        <p:spPr/>
        <p:txBody>
          <a:bodyPr vert="horz" lIns="91440" tIns="45720" rIns="91440" bIns="45720" rtlCol="0" anchor="t">
            <a:normAutofit/>
          </a:bodyPr>
          <a:lstStyle/>
          <a:p>
            <a:pPr marL="514350" indent="-514350">
              <a:buFont typeface="+mj-lt"/>
              <a:buAutoNum type="arabicPeriod"/>
            </a:pPr>
            <a:r>
              <a:rPr lang="EN-US"/>
              <a:t> Minimal use of non diegetic elements</a:t>
            </a:r>
            <a:endParaRPr lang="en-US"/>
          </a:p>
          <a:p>
            <a:pPr marL="514350" indent="-514350">
              <a:buFont typeface="+mj-lt"/>
              <a:buAutoNum type="arabicPeriod"/>
            </a:pPr>
            <a:r>
              <a:rPr lang="EN-US"/>
              <a:t> Voice used to convey objectives (intercom)</a:t>
            </a:r>
            <a:endParaRPr lang="en-US"/>
          </a:p>
          <a:p>
            <a:pPr marL="514350" indent="-514350">
              <a:buFont typeface="+mj-lt"/>
              <a:buAutoNum type="arabicPeriod"/>
            </a:pPr>
            <a:r>
              <a:rPr lang="EN-US"/>
              <a:t>Pocket watch system for player navigation and audio recording for in-game lore.</a:t>
            </a:r>
            <a:endParaRPr lang="en-US"/>
          </a:p>
          <a:p>
            <a:pPr marL="514350" indent="-514350">
              <a:buFont typeface="+mj-lt"/>
              <a:buAutoNum type="arabicPeriod"/>
            </a:pPr>
            <a:endParaRPr lang="en-US"/>
          </a:p>
          <a:p>
            <a:pPr marL="0" indent="0">
              <a:buNone/>
            </a:pPr>
            <a:endParaRPr lang="EN-US"/>
          </a:p>
        </p:txBody>
      </p:sp>
    </p:spTree>
    <p:extLst>
      <p:ext uri="{BB962C8B-B14F-4D97-AF65-F5344CB8AC3E}">
        <p14:creationId xmlns:p14="http://schemas.microsoft.com/office/powerpoint/2010/main" val="1828154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ln>
            <a:noFill/>
          </a:ln>
          <a:effectLst/>
        </p:spPr>
      </p:sp>
      <p:pic>
        <p:nvPicPr>
          <p:cNvPr id="26" name="Picture 25"/>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7" name="Picture 26"/>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8" name="Oval 2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9" name="Picture 28"/>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0" name="Picture 29"/>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31" name="Rectangle 3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3" name="Picture 22"/>
          <p:cNvPicPr>
            <a:picLocks noChangeAspect="1"/>
          </p:cNvPicPr>
          <p:nvPr/>
        </p:nvPicPr>
        <p:blipFill rotWithShape="1">
          <a:blip r:embed="rId8" cstate="print">
            <a:extLst>
              <a:ext uri="{28A0092B-C50C-407E-A947-70E740481C1C}">
                <a14:useLocalDpi xmlns:a14="http://schemas.microsoft.com/office/drawing/2010/main" val="0"/>
              </a:ext>
            </a:extLst>
          </a:blip>
          <a:srcRect l="428" r="13851"/>
          <a:stretch/>
        </p:blipFill>
        <p:spPr>
          <a:xfrm>
            <a:off x="607848" y="609601"/>
            <a:ext cx="3419804" cy="5638797"/>
          </a:xfrm>
          <a:prstGeom prst="rect">
            <a:avLst/>
          </a:prstGeom>
          <a:effectLst>
            <a:outerShdw blurRad="50800" dist="38100" dir="5400000" algn="t" rotWithShape="0">
              <a:prstClr val="black">
                <a:alpha val="43000"/>
              </a:prstClr>
            </a:outerShdw>
          </a:effectLst>
        </p:spPr>
      </p:pic>
      <p:pic>
        <p:nvPicPr>
          <p:cNvPr id="22" name="Picture 21"/>
          <p:cNvPicPr>
            <a:picLocks noChangeAspect="1"/>
          </p:cNvPicPr>
          <p:nvPr/>
        </p:nvPicPr>
        <p:blipFill rotWithShape="1">
          <a:blip r:embed="rId9" cstate="print">
            <a:extLst>
              <a:ext uri="{28A0092B-C50C-407E-A947-70E740481C1C}">
                <a14:useLocalDpi xmlns:a14="http://schemas.microsoft.com/office/drawing/2010/main" val="0"/>
              </a:ext>
            </a:extLst>
          </a:blip>
          <a:srcRect l="13474" r="940"/>
          <a:stretch/>
        </p:blipFill>
        <p:spPr>
          <a:xfrm>
            <a:off x="4139714" y="609601"/>
            <a:ext cx="3414424" cy="5638797"/>
          </a:xfrm>
          <a:prstGeom prst="rect">
            <a:avLst/>
          </a:prstGeom>
          <a:effectLst>
            <a:outerShdw blurRad="50800" dist="38100" dir="5400000" algn="t" rotWithShape="0">
              <a:prstClr val="black">
                <a:alpha val="43000"/>
              </a:prstClr>
            </a:outerShdw>
          </a:effectLst>
        </p:spPr>
      </p:pic>
      <p:sp>
        <p:nvSpPr>
          <p:cNvPr id="2" name="TextBox 1"/>
          <p:cNvSpPr txBox="1"/>
          <p:nvPr/>
        </p:nvSpPr>
        <p:spPr>
          <a:xfrm>
            <a:off x="8201839" y="1447800"/>
            <a:ext cx="3342459" cy="3329581"/>
          </a:xfrm>
          <a:prstGeom prst="rect">
            <a:avLst/>
          </a:prstGeom>
        </p:spPr>
        <p:txBody>
          <a:bodyPr vert="horz" lIns="91440" tIns="45720" rIns="91440" bIns="45720" rtlCol="0" anchor="b">
            <a:normAutofit/>
          </a:bodyPr>
          <a:lstStyle/>
          <a:p>
            <a:pPr>
              <a:spcBef>
                <a:spcPct val="0"/>
              </a:spcBef>
            </a:pPr>
            <a:r>
              <a:rPr lang="en-US" sz="6000">
                <a:solidFill>
                  <a:schemeClr val="tx2"/>
                </a:solidFill>
                <a:latin typeface="+mj-lt"/>
                <a:ea typeface="+mj-ea"/>
                <a:cs typeface="+mj-cs"/>
              </a:rPr>
              <a:t>Mood Boards</a:t>
            </a:r>
          </a:p>
        </p:txBody>
      </p:sp>
    </p:spTree>
    <p:extLst>
      <p:ext uri="{BB962C8B-B14F-4D97-AF65-F5344CB8AC3E}">
        <p14:creationId xmlns:p14="http://schemas.microsoft.com/office/powerpoint/2010/main" val="28906718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70612" y="0"/>
            <a:ext cx="4848301" cy="68580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22311" y="0"/>
            <a:ext cx="4848301" cy="6858000"/>
          </a:xfrm>
          <a:prstGeom prst="rect">
            <a:avLst/>
          </a:prstGeom>
        </p:spPr>
      </p:pic>
    </p:spTree>
    <p:extLst>
      <p:ext uri="{BB962C8B-B14F-4D97-AF65-F5344CB8AC3E}">
        <p14:creationId xmlns:p14="http://schemas.microsoft.com/office/powerpoint/2010/main" val="1482057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47698" y="0"/>
            <a:ext cx="4848301" cy="68580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5999" y="0"/>
            <a:ext cx="4848301" cy="6858000"/>
          </a:xfrm>
          <a:prstGeom prst="rect">
            <a:avLst/>
          </a:prstGeom>
        </p:spPr>
      </p:pic>
    </p:spTree>
    <p:extLst>
      <p:ext uri="{BB962C8B-B14F-4D97-AF65-F5344CB8AC3E}">
        <p14:creationId xmlns:p14="http://schemas.microsoft.com/office/powerpoint/2010/main" val="3903943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47698" y="0"/>
            <a:ext cx="4848301" cy="685800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5999" y="0"/>
            <a:ext cx="4848301" cy="6858000"/>
          </a:xfrm>
          <a:prstGeom prst="rect">
            <a:avLst/>
          </a:prstGeom>
        </p:spPr>
      </p:pic>
    </p:spTree>
    <p:extLst>
      <p:ext uri="{BB962C8B-B14F-4D97-AF65-F5344CB8AC3E}">
        <p14:creationId xmlns:p14="http://schemas.microsoft.com/office/powerpoint/2010/main" val="17027669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D4F5EFBEB0C63499B2D4F6E5971AC53" ma:contentTypeVersion="2" ma:contentTypeDescription="Create a new document." ma:contentTypeScope="" ma:versionID="59045cb95847fa9bdb78c7189577c439">
  <xsd:schema xmlns:xsd="http://www.w3.org/2001/XMLSchema" xmlns:xs="http://www.w3.org/2001/XMLSchema" xmlns:p="http://schemas.microsoft.com/office/2006/metadata/properties" xmlns:ns2="a345a6d7-29c2-46df-9b5d-9f4ec3d8b5b1" targetNamespace="http://schemas.microsoft.com/office/2006/metadata/properties" ma:root="true" ma:fieldsID="f0548374da8cfe5377dc1ee607f3eb51" ns2:_="">
    <xsd:import namespace="a345a6d7-29c2-46df-9b5d-9f4ec3d8b5b1"/>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345a6d7-29c2-46df-9b5d-9f4ec3d8b5b1"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914897B-9B3C-43BD-81D1-6EFE4C02C03C}">
  <ds:schemaRefs>
    <ds:schemaRef ds:uri="http://schemas.microsoft.com/sharepoint/v3/contenttype/forms"/>
  </ds:schemaRefs>
</ds:datastoreItem>
</file>

<file path=customXml/itemProps2.xml><?xml version="1.0" encoding="utf-8"?>
<ds:datastoreItem xmlns:ds="http://schemas.openxmlformats.org/officeDocument/2006/customXml" ds:itemID="{E7455FCB-33D9-44C5-9F3F-35F44F8EDBFA}">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446F632B-1896-402F-A0B4-DDD3650CCF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345a6d7-29c2-46df-9b5d-9f4ec3d8b5b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Ion</Template>
  <TotalTime>28</TotalTime>
  <Words>306</Words>
  <Application>Microsoft Office PowerPoint</Application>
  <PresentationFormat>Widescreen</PresentationFormat>
  <Paragraphs>79</Paragraphs>
  <Slides>16</Slides>
  <Notes>10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Century Gothic</vt:lpstr>
      <vt:lpstr>Times New Roman</vt:lpstr>
      <vt:lpstr>Wingdings 3</vt:lpstr>
      <vt:lpstr>Ion</vt:lpstr>
      <vt:lpstr>L6 Group 6: Ice-Breaker</vt:lpstr>
      <vt:lpstr>Logline:</vt:lpstr>
      <vt:lpstr>Demographic</vt:lpstr>
      <vt:lpstr>Concept:</vt:lpstr>
      <vt:lpstr>Unique Selling Points</vt:lpstr>
      <vt:lpstr>PowerPoint Presentation</vt:lpstr>
      <vt:lpstr>PowerPoint Presentation</vt:lpstr>
      <vt:lpstr>PowerPoint Presentation</vt:lpstr>
      <vt:lpstr>PowerPoint Presentation</vt:lpstr>
      <vt:lpstr>PowerPoint Presentation</vt:lpstr>
      <vt:lpstr>Renders</vt:lpstr>
      <vt:lpstr>Mechanics in order of introduction.</vt:lpstr>
      <vt:lpstr>Scamper Tech Demo.</vt:lpstr>
      <vt:lpstr>(Addressing the brief)</vt:lpstr>
      <vt:lpstr>Management: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L6 Group 6: IceBreaker</dc:title>
  <cp:lastModifiedBy>Administrator</cp:lastModifiedBy>
  <cp:revision>7</cp:revision>
  <dcterms:modified xsi:type="dcterms:W3CDTF">2016-10-19T07:47:17Z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0x0101002D4F5EFBEB0C63499B2D4F6E5971AC53</vt:lpwstr>
  </property>
</Properties>
</file>